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65863" autoAdjust="0"/>
  </p:normalViewPr>
  <p:slideViewPr>
    <p:cSldViewPr snapToGrid="0">
      <p:cViewPr varScale="1">
        <p:scale>
          <a:sx n="47" d="100"/>
          <a:sy n="47" d="100"/>
        </p:scale>
        <p:origin x="15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23953-4F2D-4E8E-A4BB-9D5925E8A7DC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CCEF-0229-4271-818A-2F94E1A3874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1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13.1: Circular bioreactor set-up with basic bioreactor components.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13.10: Commercial bioreactor systems. The </a:t>
            </a:r>
            <a:r>
              <a:rPr lang="en-US" sz="1800" b="1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LumeGen</a:t>
            </a: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 Pulsatile Stimulation Bioreactor System by ITW India.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49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13.11: Commercial bioreactor systems. The Planar </a:t>
            </a:r>
            <a:r>
              <a:rPr lang="en-US" sz="1800" b="1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Bioaxial</a:t>
            </a: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 Bioreactor System by ITW India.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44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13.12: Bioreactor setup for dynamic culture of native cornea tissue.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28955" marR="71755" indent="-457200" algn="just">
              <a:spcAft>
                <a:spcPts val="8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From In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</a:rPr>
              <a:t>Vivo‐Like Culture Conditions in a Bioreactor Facilitate Improved Tissue Quality in Corneal 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71755" marR="71755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Storage,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Hansmann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 et al., 2017, Biotechnology journal. 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0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13.13: Integrated incubator with parallelizable miniaturized perfusion bioreactor system for screening and    optimization of Tissue Engineering processes.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755" marR="71755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From Application of a Parallelizable Perfusion Bioreactor for Physiologic 3D Cell Culture, Egger et al., 2017. Cells Tissues Organs, 203(5): p. 316-326.</a:t>
            </a:r>
            <a:endParaRPr lang="nl-NL" sz="180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8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13.2: Traditional standard incubators versus advanced integrated incubator systems.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9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13.3: Concentration gradients of a growth factor within a simple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in vitro</a:t>
            </a:r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 setup (static) and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in vivo</a:t>
            </a:r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2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13.4: Selection of physical stimuli with impact to the tissue and tissue maturation within an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in vitro</a:t>
            </a:r>
            <a:r>
              <a:rPr lang="en-US" sz="1800" b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 bioreactor system.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5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13.5: Mixing bioreactors.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84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13.6: Perfusion bioreactors.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51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13.7: Scale-up vs. scale-out approaches.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37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13.8: Mechanical forces acting on cells.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3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Figure 13.9: Commercial bioreactor systems.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From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Cellec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Biotek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orbel" panose="020B0503020204020204" pitchFamily="34" charset="0"/>
              </a:rPr>
              <a:t> AG.</a:t>
            </a:r>
            <a:endParaRPr lang="nl-NL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CCEF-0229-4271-818A-2F94E1A387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4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6AA68-DB73-4024-BEF9-BEB6EAB7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D7522A6-9773-41FA-89DD-E3686ACB0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DC55A5-A8A2-424A-BDD1-CB06402F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8B0DA-4290-4EEC-9D59-AB401E68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9FD15EA-DCD9-4993-8272-79430B33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11229-D7A1-4F0C-85E7-07571A23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A4F425-9E3C-4DD3-BA9E-13F08D33F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A7EFE3-ACF2-4A4E-A360-1746B037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1CE990-E500-4D04-9383-F00C718E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8DFD8E-06B2-40CE-94BF-61F479E6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33750E2-0A83-498A-968E-516B7ADD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C51FB0-0E48-4D29-AA07-A48A50C8F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B1D3E0-0963-440C-A855-53D1913E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38C54C-D5F1-42EA-A46D-E245BFC2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B71C05-7760-4E6B-80C2-AA0A9C02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1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51403-C6B2-45AC-B423-2947221C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085B8-B6AE-4C29-A2A5-938E43BD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596802-FD2D-4920-8058-177CDB88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304400-3FE1-4549-9014-D86369EC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624739-C1C0-47B1-A613-353EB732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99C81-9034-4F03-8825-DBC39071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C1B608-DD0C-4737-9728-5977CCAB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47947D-05AC-46DF-83D1-82C669BA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79E019-A9E1-4EB7-BE16-3F9232C9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CF8DFF-5679-40E6-A7B5-6CBF5F35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32631-41FC-4815-B940-1B167330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5F9FC2-1949-4E45-9260-D00BF9E87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842EC2-4BB5-42BF-8832-1E363130C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F6997A-CFF5-4410-9ABA-1BDFDA7F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46C784-B8F8-4360-AB94-DE66401D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3BDE895-AF8A-4E49-A395-B0F44EAA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1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19A-CC90-4749-A54F-E64CFB1F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94A90C-6DF4-41F3-ADDE-A4304DE4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6AA896-A790-4618-8CC2-666403EE3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792124-A585-42AE-AE1D-2604FB94F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2A3DE3-9A01-4EF6-A788-B989CA158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7229331-09AE-49DD-81CA-B7241313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717BD7-6DCF-4B30-9AE3-2435FBA2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28B0E04-D9A2-43E3-A2C5-AE024E2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E11F1-1277-4711-91AA-0420A3F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A9F22B8-D9FC-4F2F-9357-E474893E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A0D150-7BBC-40A5-96DD-D8C302B7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CEF840B-CF4B-4A6A-BBF8-DAC0C7B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76D8E78-552A-443E-B377-F1E44FAC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1BB342-D99D-4628-8FFC-FD32DC1A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004474-632C-4019-8384-DF6B5EF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BF94-D982-4805-968B-C63D1420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1EEAD-C526-427E-A265-F7C2B76B7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0C6765-3B1D-4CFA-8507-AC33989E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E14EF2-7F1F-4D36-9FFB-2FA7DF07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603F6-BB08-42D9-A62F-8613590D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D5F7B1-8500-4E09-9038-16201A1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BC05-4C54-4F0B-BC63-A779991D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6199E1-639E-459D-B0B6-9BEF3C038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98944C-E8D1-4079-852E-5A530FFEE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9F3038D-F516-48CE-8DD3-B5375DC6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6D613D-EA96-4755-81CC-10D0AF82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6D0C4B-BF62-4165-9B01-156C454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9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AEB95F0-D149-4E82-8629-1AA4B7DD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371B77-A204-4080-8E07-FBB09E01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9019FD-D15F-4CB4-8EFD-ABB6EB7C2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ED4548-8068-4DEB-A838-97B21932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2FE12F-F105-477B-A110-B0409A96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DF9EE-E730-41C4-86D6-8560B7FD1F27}"/>
              </a:ext>
            </a:extLst>
          </p:cNvPr>
          <p:cNvSpPr txBox="1">
            <a:spLocks/>
          </p:cNvSpPr>
          <p:nvPr/>
        </p:nvSpPr>
        <p:spPr>
          <a:xfrm>
            <a:off x="1126067" y="2241285"/>
            <a:ext cx="10312400" cy="23754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orbel" panose="020B0503020204020204" pitchFamily="34" charset="0"/>
              </a:rPr>
              <a:t>Chapter 13 – Bioreactors: Enabling Technologies for Research and Manufacturing  </a:t>
            </a:r>
          </a:p>
        </p:txBody>
      </p:sp>
    </p:spTree>
    <p:extLst>
      <p:ext uri="{BB962C8B-B14F-4D97-AF65-F5344CB8AC3E}">
        <p14:creationId xmlns:p14="http://schemas.microsoft.com/office/powerpoint/2010/main" val="55688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binnen, keukenapparaat&#10;&#10;Automatisch gegenereerde beschrijving">
            <a:extLst>
              <a:ext uri="{FF2B5EF4-FFF2-40B4-BE49-F238E27FC236}">
                <a16:creationId xmlns:a16="http://schemas.microsoft.com/office/drawing/2014/main" id="{F9AFBCD2-B84E-4BC2-A31B-8FCA4CEB7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6488"/>
            <a:ext cx="9144000" cy="51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0144F06E-9792-4EF8-B901-B1B7023C9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87" y="348333"/>
            <a:ext cx="8388626" cy="58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0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6A72AE5-685E-4EFC-85DA-9B7362D82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53212"/>
            <a:ext cx="9144000" cy="57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5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083E2F5-6F56-4AAA-9D61-D68A9E7CE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48" y="1173480"/>
            <a:ext cx="7004304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0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362DE6B-8829-41C9-82AD-75DD6C2CF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76" y="147243"/>
            <a:ext cx="7719647" cy="61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tekst, parkeren, schermafbeelding&#10;&#10;Automatisch gegenereerde beschrijving">
            <a:extLst>
              <a:ext uri="{FF2B5EF4-FFF2-40B4-BE49-F238E27FC236}">
                <a16:creationId xmlns:a16="http://schemas.microsoft.com/office/drawing/2014/main" id="{123CE17D-AB84-4EB3-A86D-DDF04D165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48" y="0"/>
            <a:ext cx="6198704" cy="61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B924D75-1891-481D-B486-F99AAC2DF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1" b="25411"/>
          <a:stretch/>
        </p:blipFill>
        <p:spPr>
          <a:xfrm>
            <a:off x="1800045" y="1229139"/>
            <a:ext cx="8591910" cy="43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B9E2722-2327-43A9-9991-6F116B95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95" y="0"/>
            <a:ext cx="7087610" cy="611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113C0AC-E2D9-4A5D-B5F8-F99D23420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83" y="190500"/>
            <a:ext cx="6884433" cy="61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EE310E9-A454-489B-83CF-9DCFCCFEE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917" y="342210"/>
            <a:ext cx="5960165" cy="59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2A422EF-AB0D-4818-A224-06521194C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4" b="35459"/>
          <a:stretch/>
        </p:blipFill>
        <p:spPr>
          <a:xfrm>
            <a:off x="963018" y="1812235"/>
            <a:ext cx="10265963" cy="323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1618FC3-7EA7-4741-A0BA-E981DE186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6" b="36618"/>
          <a:stretch/>
        </p:blipFill>
        <p:spPr>
          <a:xfrm>
            <a:off x="1150776" y="2024269"/>
            <a:ext cx="9890447" cy="28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CC09506-09C9-48B9-B639-9896E1ECA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 r="6961" b="31594"/>
          <a:stretch/>
        </p:blipFill>
        <p:spPr>
          <a:xfrm>
            <a:off x="1884791" y="1461052"/>
            <a:ext cx="8422418" cy="39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46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541</Words>
  <Application>Microsoft Office PowerPoint</Application>
  <PresentationFormat>Breedbeeld</PresentationFormat>
  <Paragraphs>44</Paragraphs>
  <Slides>14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Bouwens, Anne</dc:creator>
  <cp:lastModifiedBy>Bouwens, Anne</cp:lastModifiedBy>
  <cp:revision>2</cp:revision>
  <dcterms:created xsi:type="dcterms:W3CDTF">2022-05-17T12:49:17Z</dcterms:created>
  <dcterms:modified xsi:type="dcterms:W3CDTF">2022-05-17T12:57:36Z</dcterms:modified>
</cp:coreProperties>
</file>